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76" r:id="rId2"/>
    <p:sldId id="292" r:id="rId3"/>
    <p:sldId id="282" r:id="rId4"/>
    <p:sldId id="277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7" d="100"/>
          <a:sy n="47" d="100"/>
        </p:scale>
        <p:origin x="100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عنوان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6" name="عنصر نائب للتاريخ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3785-CDC3-4E03-A218-B9F42ECFB679}" type="datetimeFigureOut">
              <a:rPr lang="ar-SA" smtClean="0"/>
              <a:pPr/>
              <a:t>27/02/35</a:t>
            </a:fld>
            <a:endParaRPr lang="ar-SA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D67FE8A-D325-476B-AA5B-9A23CA8B42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3785-CDC3-4E03-A218-B9F42ECFB679}" type="datetimeFigureOut">
              <a:rPr lang="ar-SA" smtClean="0"/>
              <a:pPr/>
              <a:t>27/02/35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FE8A-D325-476B-AA5B-9A23CA8B42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3785-CDC3-4E03-A218-B9F42ECFB679}" type="datetimeFigureOut">
              <a:rPr lang="ar-SA" smtClean="0"/>
              <a:pPr/>
              <a:t>27/02/35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FE8A-D325-476B-AA5B-9A23CA8B42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وان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7" name="عنصر نائب للمحتوى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3785-CDC3-4E03-A218-B9F42ECFB679}" type="datetimeFigureOut">
              <a:rPr lang="ar-SA" smtClean="0"/>
              <a:pPr/>
              <a:t>27/02/35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D67FE8A-D325-476B-AA5B-9A23CA8B42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3785-CDC3-4E03-A218-B9F42ECFB679}" type="datetimeFigureOut">
              <a:rPr lang="ar-SA" smtClean="0"/>
              <a:pPr/>
              <a:t>27/02/35</a:t>
            </a:fld>
            <a:endParaRPr lang="ar-SA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FE8A-D325-476B-AA5B-9A23CA8B425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وان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3785-CDC3-4E03-A218-B9F42ECFB679}" type="datetimeFigureOut">
              <a:rPr lang="ar-SA" smtClean="0"/>
              <a:pPr/>
              <a:t>27/02/35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FE8A-D325-476B-AA5B-9A23CA8B42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5" name="عنصر نائب للنص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8" name="عنصر نائب للمحتوى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3785-CDC3-4E03-A218-B9F42ECFB679}" type="datetimeFigureOut">
              <a:rPr lang="ar-SA" smtClean="0"/>
              <a:pPr/>
              <a:t>27/02/35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D67FE8A-D325-476B-AA5B-9A23CA8B425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عنوان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3785-CDC3-4E03-A218-B9F42ECFB679}" type="datetimeFigureOut">
              <a:rPr lang="ar-SA" smtClean="0"/>
              <a:pPr/>
              <a:t>27/02/35</a:t>
            </a:fld>
            <a:endParaRPr lang="ar-SA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FE8A-D325-476B-AA5B-9A23CA8B42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3785-CDC3-4E03-A218-B9F42ECFB679}" type="datetimeFigureOut">
              <a:rPr lang="ar-SA" smtClean="0"/>
              <a:pPr/>
              <a:t>27/02/35</a:t>
            </a:fld>
            <a:endParaRPr lang="ar-SA"/>
          </a:p>
        </p:txBody>
      </p:sp>
      <p:sp>
        <p:nvSpPr>
          <p:cNvPr id="24" name="عنصر نائب للتذييل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FE8A-D325-476B-AA5B-9A23CA8B42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3785-CDC3-4E03-A218-B9F42ECFB679}" type="datetimeFigureOut">
              <a:rPr lang="ar-SA" smtClean="0"/>
              <a:pPr/>
              <a:t>27/02/35</a:t>
            </a:fld>
            <a:endParaRPr lang="ar-SA"/>
          </a:p>
        </p:txBody>
      </p:sp>
      <p:sp>
        <p:nvSpPr>
          <p:cNvPr id="29" name="عنصر نائب للتذييل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FE8A-D325-476B-AA5B-9A23CA8B42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3785-CDC3-4E03-A218-B9F42ECFB679}" type="datetimeFigureOut">
              <a:rPr lang="ar-SA" smtClean="0"/>
              <a:pPr/>
              <a:t>27/02/35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FE8A-D325-476B-AA5B-9A23CA8B425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0333785-CDC3-4E03-A218-B9F42ECFB679}" type="datetimeFigureOut">
              <a:rPr lang="ar-SA" smtClean="0"/>
              <a:pPr/>
              <a:t>27/02/35</a:t>
            </a:fld>
            <a:endParaRPr lang="ar-SA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D67FE8A-D325-476B-AA5B-9A23CA8B425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عنصر نائب للعنوان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أنواع العلم الحادث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1268760"/>
            <a:ext cx="8884096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z="3100" dirty="0" smtClean="0"/>
              <a:t>إدراك مفرد تصورا علم		ودرك نسبة بتصديق وسم</a:t>
            </a:r>
          </a:p>
          <a:p>
            <a:pPr>
              <a:buNone/>
            </a:pPr>
            <a:r>
              <a:rPr lang="ar-SA" dirty="0" smtClean="0"/>
              <a:t>	</a:t>
            </a:r>
          </a:p>
          <a:p>
            <a:pPr algn="ctr">
              <a:buNone/>
            </a:pPr>
            <a:r>
              <a:rPr lang="ar-SA" dirty="0" smtClean="0"/>
              <a:t>العلم أو الادراك عند </a:t>
            </a:r>
            <a:r>
              <a:rPr lang="ar-SA" dirty="0" err="1" smtClean="0"/>
              <a:t>المناطقة</a:t>
            </a:r>
            <a:r>
              <a:rPr lang="ar-SA" dirty="0" smtClean="0"/>
              <a:t> ينقسم </a:t>
            </a:r>
            <a:r>
              <a:rPr lang="ar-SA" dirty="0" err="1" smtClean="0"/>
              <a:t>إلى :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				- إدراك </a:t>
            </a:r>
            <a:r>
              <a:rPr lang="ar-SA" dirty="0" err="1" smtClean="0"/>
              <a:t>مفرد </a:t>
            </a:r>
            <a:r>
              <a:rPr lang="ar-SA" dirty="0" smtClean="0"/>
              <a:t>( التصور</a:t>
            </a:r>
            <a:r>
              <a:rPr lang="ar-SA" dirty="0" err="1" smtClean="0"/>
              <a:t>)</a:t>
            </a:r>
            <a:endParaRPr lang="ar-SA" dirty="0" smtClean="0"/>
          </a:p>
          <a:p>
            <a:pPr algn="ctr">
              <a:buNone/>
            </a:pPr>
            <a:r>
              <a:rPr lang="ar-SA" dirty="0" smtClean="0"/>
              <a:t>–وإدراك </a:t>
            </a:r>
            <a:r>
              <a:rPr lang="ar-SA" dirty="0" err="1" smtClean="0"/>
              <a:t>نسبة </a:t>
            </a:r>
            <a:r>
              <a:rPr lang="ar-SA" dirty="0" smtClean="0"/>
              <a:t>(التصديق</a:t>
            </a:r>
            <a:r>
              <a:rPr lang="ar-SA" dirty="0" err="1" smtClean="0"/>
              <a:t>)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	</a:t>
            </a:r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z="2800" dirty="0" smtClean="0"/>
              <a:t>وجزئــه تضمـنا ومـا لـــزم		فهو التـزام إن بعقـل التُزِم</a:t>
            </a:r>
          </a:p>
          <a:p>
            <a:pPr>
              <a:buNone/>
            </a:pPr>
            <a:endParaRPr lang="ar-SA" sz="2800" dirty="0" smtClean="0"/>
          </a:p>
          <a:p>
            <a:pPr lvl="0">
              <a:buNone/>
            </a:pPr>
            <a:r>
              <a:rPr lang="ar-SA" sz="2800" b="1" dirty="0" smtClean="0"/>
              <a:t>دلالة التضمن</a:t>
            </a:r>
            <a:r>
              <a:rPr lang="en-US" sz="2800" b="1" dirty="0" smtClean="0"/>
              <a:t> :</a:t>
            </a:r>
            <a:r>
              <a:rPr lang="en-US" sz="2800" dirty="0" smtClean="0"/>
              <a:t> </a:t>
            </a:r>
            <a:r>
              <a:rPr lang="ar-SA" sz="2800" dirty="0" smtClean="0"/>
              <a:t>وهي دلالة اللفظ على جزء المعنى الموضوع </a:t>
            </a:r>
            <a:r>
              <a:rPr lang="ar-SA" sz="2800" dirty="0" err="1" smtClean="0"/>
              <a:t>له.</a:t>
            </a:r>
            <a:r>
              <a:rPr lang="ar-SA" sz="2800" dirty="0" smtClean="0"/>
              <a:t> مثل </a:t>
            </a:r>
            <a:r>
              <a:rPr lang="ar-SA" sz="2800" dirty="0" err="1" smtClean="0"/>
              <a:t>دلالة </a:t>
            </a:r>
            <a:r>
              <a:rPr lang="ar-SA" sz="2800" dirty="0" smtClean="0"/>
              <a:t>" المسجد </a:t>
            </a:r>
            <a:r>
              <a:rPr lang="ar-SA" sz="2800" dirty="0" err="1" smtClean="0"/>
              <a:t>الحرام </a:t>
            </a:r>
            <a:r>
              <a:rPr lang="ar-SA" sz="2800" dirty="0" smtClean="0"/>
              <a:t>" على مدينة </a:t>
            </a:r>
            <a:r>
              <a:rPr lang="ar-SA" sz="2800" dirty="0" err="1" smtClean="0"/>
              <a:t>مكة </a:t>
            </a:r>
            <a:r>
              <a:rPr lang="ar-SA" sz="2800" dirty="0" smtClean="0"/>
              <a:t>, فإن </a:t>
            </a:r>
            <a:r>
              <a:rPr lang="ar-SA" sz="2800" dirty="0" err="1" smtClean="0"/>
              <a:t>لفظ </a:t>
            </a:r>
            <a:r>
              <a:rPr lang="ar-SA" sz="2800" dirty="0" smtClean="0"/>
              <a:t>" </a:t>
            </a:r>
            <a:r>
              <a:rPr lang="ar-SA" sz="2800" dirty="0" err="1" smtClean="0"/>
              <a:t>مكة </a:t>
            </a:r>
            <a:r>
              <a:rPr lang="ar-SA" sz="2800" dirty="0" smtClean="0"/>
              <a:t>" قد وضع ليدل على مجموع </a:t>
            </a:r>
            <a:r>
              <a:rPr lang="ar-SA" sz="2800" dirty="0" err="1" smtClean="0"/>
              <a:t>مافيها</a:t>
            </a:r>
            <a:r>
              <a:rPr lang="ar-SA" sz="2800" dirty="0" smtClean="0"/>
              <a:t>، فدلالته على المسجد الحرام فقط هي دلالة </a:t>
            </a:r>
            <a:r>
              <a:rPr lang="ar-SA" sz="2800" dirty="0" err="1" smtClean="0"/>
              <a:t>تضمينة</a:t>
            </a:r>
            <a:r>
              <a:rPr lang="ar-SA" sz="2800" dirty="0" smtClean="0"/>
              <a:t> إذ هو جزء من مدينة مكة</a:t>
            </a:r>
            <a:r>
              <a:rPr lang="en-US" sz="2800" dirty="0" smtClean="0"/>
              <a:t> .</a:t>
            </a:r>
          </a:p>
          <a:p>
            <a:pPr lvl="0">
              <a:buNone/>
            </a:pPr>
            <a:r>
              <a:rPr lang="ar-SA" sz="2800" b="1" dirty="0" smtClean="0"/>
              <a:t>دلالة الالتزام</a:t>
            </a:r>
            <a:r>
              <a:rPr lang="en-US" sz="2800" b="1" dirty="0" smtClean="0"/>
              <a:t> :</a:t>
            </a:r>
            <a:r>
              <a:rPr lang="en-US" sz="2800" dirty="0" smtClean="0"/>
              <a:t> </a:t>
            </a:r>
            <a:r>
              <a:rPr lang="ar-SA" sz="2800" dirty="0" smtClean="0"/>
              <a:t>وهي دلالة اللفظ على أمر خارج عن المعنى الموضوع له لازم </a:t>
            </a:r>
            <a:r>
              <a:rPr lang="ar-SA" sz="2800" dirty="0" err="1" smtClean="0"/>
              <a:t>له .</a:t>
            </a:r>
            <a:r>
              <a:rPr lang="ar-SA" sz="2800" dirty="0" smtClean="0"/>
              <a:t> </a:t>
            </a:r>
          </a:p>
          <a:p>
            <a:pPr lvl="0">
              <a:buNone/>
            </a:pPr>
            <a:r>
              <a:rPr lang="ar-SA" sz="2800" dirty="0" smtClean="0"/>
              <a:t>	مثل </a:t>
            </a:r>
            <a:r>
              <a:rPr lang="ar-SA" sz="2800" dirty="0" err="1" smtClean="0"/>
              <a:t>دلالة ”مكة </a:t>
            </a:r>
            <a:r>
              <a:rPr lang="ar-SA" sz="2800" dirty="0" smtClean="0"/>
              <a:t>"على الحج والعمرة, فهو معنى خارج عن ماهية مكة فليس هو جزء منها وإنما  هو لازم </a:t>
            </a:r>
            <a:r>
              <a:rPr lang="ar-SA" sz="2800" dirty="0" err="1" smtClean="0"/>
              <a:t>لها .</a:t>
            </a:r>
            <a:endParaRPr lang="en-US" sz="2800" dirty="0" smtClean="0"/>
          </a:p>
          <a:p>
            <a:pPr>
              <a:buNone/>
            </a:pPr>
            <a:endParaRPr lang="ar-SA" sz="2800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مباحث الألفاظ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54461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ar-SA" sz="3500" dirty="0" smtClean="0"/>
              <a:t>اللفظ</a:t>
            </a:r>
          </a:p>
          <a:p>
            <a:pPr algn="ctr">
              <a:buNone/>
            </a:pPr>
            <a:r>
              <a:rPr lang="ar-SA" sz="3500" dirty="0" smtClean="0"/>
              <a:t>مهمل		مستعمل</a:t>
            </a:r>
          </a:p>
          <a:p>
            <a:pPr algn="ctr">
              <a:buNone/>
            </a:pPr>
            <a:r>
              <a:rPr lang="ar-SA" sz="3500" dirty="0" smtClean="0"/>
              <a:t>	</a:t>
            </a:r>
          </a:p>
          <a:p>
            <a:pPr algn="ctr">
              <a:buNone/>
            </a:pPr>
            <a:r>
              <a:rPr lang="ar-SA" sz="3500" dirty="0" smtClean="0"/>
              <a:t>			مركب		مفرد</a:t>
            </a:r>
          </a:p>
          <a:p>
            <a:pPr algn="ctr">
              <a:buNone/>
            </a:pPr>
            <a:r>
              <a:rPr lang="ar-SA" sz="3500" dirty="0" smtClean="0"/>
              <a:t>						</a:t>
            </a:r>
          </a:p>
          <a:p>
            <a:pPr algn="ctr">
              <a:buNone/>
            </a:pPr>
            <a:r>
              <a:rPr lang="ar-SA" sz="3500" dirty="0" smtClean="0"/>
              <a:t>						جزئي		كلي</a:t>
            </a:r>
          </a:p>
          <a:p>
            <a:pPr>
              <a:buNone/>
            </a:pPr>
            <a:endParaRPr lang="ar-SA" sz="3000" dirty="0" smtClean="0"/>
          </a:p>
          <a:p>
            <a:pPr>
              <a:buNone/>
            </a:pPr>
            <a:r>
              <a:rPr lang="ar-SA" sz="3000" dirty="0" smtClean="0"/>
              <a:t>مستعمل الألفاظ حيث يوجد	إمـا مركــب وإمــــا مفــــرد</a:t>
            </a:r>
          </a:p>
          <a:p>
            <a:pPr>
              <a:buNone/>
            </a:pPr>
            <a:r>
              <a:rPr lang="ar-SA" sz="3000" dirty="0" smtClean="0"/>
              <a:t>فـأول </a:t>
            </a:r>
            <a:r>
              <a:rPr lang="ar-SA" sz="3000" dirty="0" err="1" smtClean="0"/>
              <a:t>مــادل</a:t>
            </a:r>
            <a:r>
              <a:rPr lang="ar-SA" sz="3000" dirty="0" smtClean="0"/>
              <a:t> جـــزؤه علــــى	جــزء معــــناه بعكس </a:t>
            </a:r>
            <a:r>
              <a:rPr lang="ar-SA" sz="3000" dirty="0" err="1" smtClean="0"/>
              <a:t>ماتلا</a:t>
            </a:r>
            <a:endParaRPr lang="ar-SA" sz="3000" dirty="0" smtClean="0"/>
          </a:p>
          <a:p>
            <a:pPr>
              <a:buNone/>
            </a:pPr>
            <a:r>
              <a:rPr lang="ar-SA" sz="2600" dirty="0" smtClean="0"/>
              <a:t>وهو على قسمين أعني </a:t>
            </a:r>
            <a:r>
              <a:rPr lang="ar-SA" sz="2600" dirty="0" err="1" smtClean="0"/>
              <a:t>المفردا</a:t>
            </a:r>
            <a:r>
              <a:rPr lang="ar-SA" sz="2600" dirty="0" smtClean="0"/>
              <a:t>	</a:t>
            </a:r>
            <a:r>
              <a:rPr lang="ar-SA" sz="3000" dirty="0" smtClean="0"/>
              <a:t>كلي </a:t>
            </a:r>
            <a:r>
              <a:rPr lang="ar-SA" sz="3000" dirty="0" err="1" smtClean="0"/>
              <a:t>أوجزئي</a:t>
            </a:r>
            <a:r>
              <a:rPr lang="ar-SA" sz="3000" dirty="0" smtClean="0"/>
              <a:t> حيث وجـــدا</a:t>
            </a:r>
          </a:p>
          <a:p>
            <a:pPr>
              <a:buNone/>
            </a:pPr>
            <a:r>
              <a:rPr lang="ar-SA" sz="3000" dirty="0" smtClean="0"/>
              <a:t>فمفهــــم </a:t>
            </a:r>
            <a:r>
              <a:rPr lang="ar-SA" sz="3000" dirty="0" err="1" smtClean="0"/>
              <a:t>إشتــراك</a:t>
            </a:r>
            <a:r>
              <a:rPr lang="ar-SA" sz="3000" dirty="0" smtClean="0"/>
              <a:t> الكــلي	كأسد وعكســـه الجزئـــي</a:t>
            </a:r>
          </a:p>
          <a:p>
            <a:pPr algn="ctr">
              <a:buNone/>
            </a:pPr>
            <a:endParaRPr lang="ar-SA" dirty="0" smtClean="0"/>
          </a:p>
          <a:p>
            <a:pPr>
              <a:buNone/>
            </a:pPr>
            <a:endParaRPr lang="ar-SA" dirty="0"/>
          </a:p>
        </p:txBody>
      </p:sp>
      <p:grpSp>
        <p:nvGrpSpPr>
          <p:cNvPr id="18" name="مجموعة 17"/>
          <p:cNvGrpSpPr/>
          <p:nvPr/>
        </p:nvGrpSpPr>
        <p:grpSpPr>
          <a:xfrm>
            <a:off x="1475656" y="1556792"/>
            <a:ext cx="4320480" cy="1872208"/>
            <a:chOff x="1403648" y="2060848"/>
            <a:chExt cx="4320480" cy="1872208"/>
          </a:xfrm>
        </p:grpSpPr>
        <p:cxnSp>
          <p:nvCxnSpPr>
            <p:cNvPr id="5" name="رابط كسهم مستقيم 4"/>
            <p:cNvCxnSpPr/>
            <p:nvPr/>
          </p:nvCxnSpPr>
          <p:spPr>
            <a:xfrm>
              <a:off x="4788024" y="2060848"/>
              <a:ext cx="936104" cy="28803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كسهم مستقيم 6"/>
            <p:cNvCxnSpPr/>
            <p:nvPr/>
          </p:nvCxnSpPr>
          <p:spPr>
            <a:xfrm flipH="1">
              <a:off x="4067944" y="2060848"/>
              <a:ext cx="720080" cy="28803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كسهم مستقيم 8"/>
            <p:cNvCxnSpPr/>
            <p:nvPr/>
          </p:nvCxnSpPr>
          <p:spPr>
            <a:xfrm>
              <a:off x="3347864" y="2564904"/>
              <a:ext cx="1368152" cy="72008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كسهم مستقيم 10"/>
            <p:cNvCxnSpPr/>
            <p:nvPr/>
          </p:nvCxnSpPr>
          <p:spPr>
            <a:xfrm flipH="1">
              <a:off x="2483768" y="2564904"/>
              <a:ext cx="864096" cy="64807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كسهم مستقيم 12"/>
            <p:cNvCxnSpPr/>
            <p:nvPr/>
          </p:nvCxnSpPr>
          <p:spPr>
            <a:xfrm>
              <a:off x="2411760" y="3645024"/>
              <a:ext cx="792088" cy="28803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كسهم مستقيم 14"/>
            <p:cNvCxnSpPr/>
            <p:nvPr/>
          </p:nvCxnSpPr>
          <p:spPr>
            <a:xfrm flipH="1">
              <a:off x="1403648" y="3645024"/>
              <a:ext cx="1008112" cy="28803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473935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dirty="0" smtClean="0"/>
              <a:t>اللفظ المستعمل ينقسم إلى قسمين: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ar-SA" b="1" dirty="0" smtClean="0"/>
              <a:t>	</a:t>
            </a:r>
          </a:p>
          <a:p>
            <a:pPr>
              <a:buNone/>
            </a:pPr>
            <a:r>
              <a:rPr lang="ar-SA" b="1" dirty="0" smtClean="0"/>
              <a:t>	-مفرد</a:t>
            </a:r>
            <a:r>
              <a:rPr lang="en-US" b="1" dirty="0" smtClean="0"/>
              <a:t> :</a:t>
            </a:r>
            <a:r>
              <a:rPr lang="en-US" dirty="0" smtClean="0"/>
              <a:t> </a:t>
            </a:r>
            <a:r>
              <a:rPr lang="ar-SA" dirty="0" smtClean="0"/>
              <a:t>وهو ما </a:t>
            </a:r>
            <a:r>
              <a:rPr lang="ar-SA" dirty="0" err="1" smtClean="0"/>
              <a:t>لايدل</a:t>
            </a:r>
            <a:r>
              <a:rPr lang="ar-SA" dirty="0" smtClean="0"/>
              <a:t> جزؤه على جزء معناه.</a:t>
            </a:r>
          </a:p>
          <a:p>
            <a:pPr algn="ctr">
              <a:buNone/>
            </a:pPr>
            <a:r>
              <a:rPr lang="ar-SA" dirty="0" smtClean="0"/>
              <a:t>مثل:كاتب، و ذكي وغيره من المفردات.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ar-SA" b="1" dirty="0" smtClean="0"/>
              <a:t>	-مركب</a:t>
            </a:r>
            <a:r>
              <a:rPr lang="en-US" b="1" dirty="0" smtClean="0"/>
              <a:t> :</a:t>
            </a:r>
            <a:r>
              <a:rPr lang="en-US" dirty="0" smtClean="0"/>
              <a:t> </a:t>
            </a:r>
            <a:r>
              <a:rPr lang="ar-SA" dirty="0" smtClean="0"/>
              <a:t>وهو ما يدل جزؤه على جزء معناه</a:t>
            </a:r>
            <a:r>
              <a:rPr lang="en-US" dirty="0" smtClean="0"/>
              <a:t> .</a:t>
            </a:r>
          </a:p>
          <a:p>
            <a:pPr algn="ctr">
              <a:buNone/>
            </a:pPr>
            <a:r>
              <a:rPr lang="ar-SA" dirty="0" smtClean="0"/>
              <a:t>	</a:t>
            </a:r>
            <a:r>
              <a:rPr lang="ar-SA" dirty="0" err="1" smtClean="0"/>
              <a:t>مثل </a:t>
            </a:r>
            <a:r>
              <a:rPr lang="ar-SA" dirty="0" smtClean="0"/>
              <a:t>" الصلاة واجبة" </a:t>
            </a:r>
            <a:r>
              <a:rPr lang="ar-SA" dirty="0" err="1" smtClean="0"/>
              <a:t>و </a:t>
            </a:r>
            <a:r>
              <a:rPr lang="ar-SA" dirty="0" smtClean="0"/>
              <a:t>" العالم </a:t>
            </a:r>
            <a:r>
              <a:rPr lang="ar-SA" dirty="0" err="1" smtClean="0"/>
              <a:t>متغير "</a:t>
            </a:r>
            <a:r>
              <a:rPr lang="ar-SA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ar-SA" dirty="0" smtClean="0"/>
              <a:t>	والمركب سيأتي الكلام عليه.</a:t>
            </a:r>
            <a:endParaRPr lang="en-US" dirty="0" smtClean="0"/>
          </a:p>
          <a:p>
            <a:pPr lvl="0">
              <a:buNone/>
            </a:pPr>
            <a:r>
              <a:rPr lang="ar-SA" dirty="0" smtClean="0"/>
              <a:t>	والمقصود هنا هو </a:t>
            </a:r>
            <a:r>
              <a:rPr lang="ar-SA" dirty="0" err="1" smtClean="0"/>
              <a:t>المفرد 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ar-SA" dirty="0" smtClean="0"/>
              <a:t>والمفرد قسمان</a:t>
            </a:r>
            <a:r>
              <a:rPr lang="en-US" dirty="0" smtClean="0"/>
              <a:t> :</a:t>
            </a:r>
          </a:p>
          <a:p>
            <a:pPr lvl="0">
              <a:buNone/>
            </a:pPr>
            <a:r>
              <a:rPr lang="en-US" dirty="0" smtClean="0"/>
              <a:t>   </a:t>
            </a:r>
            <a:r>
              <a:rPr lang="ar-SA" b="1" dirty="0" smtClean="0"/>
              <a:t>كلي</a:t>
            </a:r>
            <a:r>
              <a:rPr lang="en-US" b="1" dirty="0" smtClean="0"/>
              <a:t> :</a:t>
            </a:r>
            <a:r>
              <a:rPr lang="en-US" dirty="0" smtClean="0"/>
              <a:t> </a:t>
            </a:r>
            <a:r>
              <a:rPr lang="ar-SA" dirty="0" smtClean="0"/>
              <a:t>وهو كل مفهوم لا يمنع تصوره في الذهن من وقوع الاشتراك </a:t>
            </a:r>
            <a:r>
              <a:rPr lang="ar-SA" dirty="0" err="1" smtClean="0"/>
              <a:t>فيه .</a:t>
            </a:r>
            <a:r>
              <a:rPr lang="ar-SA" dirty="0" smtClean="0"/>
              <a:t> </a:t>
            </a:r>
          </a:p>
          <a:p>
            <a:pPr lvl="0" algn="ctr">
              <a:buNone/>
            </a:pPr>
            <a:r>
              <a:rPr lang="ar-SA" dirty="0" smtClean="0"/>
              <a:t>مثل:انسان،حيوان.</a:t>
            </a:r>
          </a:p>
          <a:p>
            <a:pPr>
              <a:buNone/>
            </a:pPr>
            <a:r>
              <a:rPr lang="ar-SA" dirty="0" smtClean="0"/>
              <a:t>  </a:t>
            </a:r>
            <a:r>
              <a:rPr lang="ar-SA" b="1" dirty="0" smtClean="0"/>
              <a:t>جزئي</a:t>
            </a:r>
            <a:r>
              <a:rPr lang="en-US" b="1" dirty="0" smtClean="0"/>
              <a:t> :</a:t>
            </a:r>
            <a:r>
              <a:rPr lang="en-US" dirty="0" smtClean="0"/>
              <a:t> </a:t>
            </a:r>
            <a:r>
              <a:rPr lang="ar-SA" dirty="0" smtClean="0"/>
              <a:t>وهو كل مفهوم يمنع تصوره في الذهن من وقوع الاشتراك </a:t>
            </a:r>
            <a:r>
              <a:rPr lang="ar-SA" dirty="0" err="1" smtClean="0"/>
              <a:t>فيه .</a:t>
            </a:r>
            <a:r>
              <a:rPr lang="ar-SA" dirty="0" smtClean="0"/>
              <a:t> </a:t>
            </a:r>
          </a:p>
          <a:p>
            <a:pPr algn="ctr">
              <a:buNone/>
            </a:pPr>
            <a:r>
              <a:rPr lang="ar-SA" dirty="0" smtClean="0"/>
              <a:t>مثل أسماء </a:t>
            </a:r>
            <a:r>
              <a:rPr lang="ar-SA" dirty="0" err="1" smtClean="0"/>
              <a:t>الأعلام </a:t>
            </a:r>
            <a:r>
              <a:rPr lang="ar-SA" dirty="0" smtClean="0"/>
              <a:t>: مكة، علي، النيل.</a:t>
            </a:r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z="2800" dirty="0" smtClean="0"/>
              <a:t>- التصور: إدراك الذوات المفردة.</a:t>
            </a:r>
          </a:p>
          <a:p>
            <a:pPr>
              <a:buNone/>
            </a:pPr>
            <a:r>
              <a:rPr lang="ar-SA" sz="2800" dirty="0" smtClean="0"/>
              <a:t>	فهو أول ما يقع في أذهاننا ويرتسم من معنى أي مفرد.</a:t>
            </a:r>
          </a:p>
          <a:p>
            <a:pPr algn="ctr">
              <a:buNone/>
            </a:pPr>
            <a:r>
              <a:rPr lang="ar-SA" sz="2800" dirty="0" smtClean="0"/>
              <a:t>مثل إدراك </a:t>
            </a:r>
            <a:r>
              <a:rPr lang="ar-SA" sz="2800" dirty="0" err="1" smtClean="0"/>
              <a:t>معنى </a:t>
            </a:r>
            <a:r>
              <a:rPr lang="ar-SA" sz="2800" dirty="0" smtClean="0"/>
              <a:t>” العالم“ </a:t>
            </a:r>
            <a:r>
              <a:rPr lang="ar-SA" sz="2800" dirty="0" err="1" smtClean="0"/>
              <a:t>و </a:t>
            </a:r>
            <a:r>
              <a:rPr lang="ar-SA" sz="2800" dirty="0" smtClean="0"/>
              <a:t>” الجسم“ و“ </a:t>
            </a:r>
            <a:r>
              <a:rPr lang="ar-SA" sz="2800" dirty="0" err="1" smtClean="0"/>
              <a:t>الشجرة“</a:t>
            </a:r>
            <a:endParaRPr lang="ar-SA" sz="2800" dirty="0" smtClean="0"/>
          </a:p>
          <a:p>
            <a:pPr algn="ctr">
              <a:buNone/>
            </a:pPr>
            <a:r>
              <a:rPr lang="ar-SA" sz="2800" dirty="0" smtClean="0"/>
              <a:t>سمي تصورا لأنه لم يحصل سوى صورة الشيء في الذهن.</a:t>
            </a:r>
          </a:p>
          <a:p>
            <a:pPr algn="ctr">
              <a:buNone/>
            </a:pPr>
            <a:r>
              <a:rPr lang="ar-SA" sz="2800" dirty="0" smtClean="0"/>
              <a:t>أي أنه إدراك الحقائق مجردة عن الأحكام.</a:t>
            </a:r>
          </a:p>
          <a:p>
            <a:pPr algn="ctr">
              <a:buNone/>
            </a:pPr>
            <a:r>
              <a:rPr lang="ar-SA" sz="2800" dirty="0" smtClean="0"/>
              <a:t>أو إدراك لماهية الشيء من غير حكم عليه بالصدق والكذب.</a:t>
            </a:r>
          </a:p>
          <a:p>
            <a:pPr algn="ctr">
              <a:buNone/>
            </a:pPr>
            <a:r>
              <a:rPr lang="ar-SA" sz="2800" dirty="0" smtClean="0"/>
              <a:t>فالتصديق والتكذيب لا يتطرقان إلا إلى الخبر.</a:t>
            </a:r>
          </a:p>
          <a:p>
            <a:pPr algn="ctr">
              <a:buNone/>
            </a:pPr>
            <a:r>
              <a:rPr lang="ar-SA" sz="2800" dirty="0" smtClean="0"/>
              <a:t>والذوات ليست أخبارا، فأقل </a:t>
            </a:r>
            <a:r>
              <a:rPr lang="ar-SA" sz="2800" dirty="0" err="1" smtClean="0"/>
              <a:t>مايتركب</a:t>
            </a:r>
            <a:r>
              <a:rPr lang="ar-SA" sz="2800" dirty="0" smtClean="0"/>
              <a:t> منه الخبر مفردتان.</a:t>
            </a:r>
          </a:p>
          <a:p>
            <a:pPr algn="ctr">
              <a:buNone/>
            </a:pPr>
            <a:r>
              <a:rPr lang="ar-SA" sz="2800" dirty="0" smtClean="0"/>
              <a:t>والتصور هو ما يسميه النحاة المفرد.</a:t>
            </a:r>
          </a:p>
          <a:p>
            <a:pPr algn="ctr">
              <a:buNone/>
            </a:pPr>
            <a:r>
              <a:rPr lang="ar-SA" sz="2800" dirty="0" smtClean="0"/>
              <a:t>والمراد بالمفرد </a:t>
            </a:r>
            <a:r>
              <a:rPr lang="ar-SA" sz="2800" dirty="0" err="1" smtClean="0"/>
              <a:t>مايقابل</a:t>
            </a:r>
            <a:r>
              <a:rPr lang="ar-SA" sz="2800" dirty="0" smtClean="0"/>
              <a:t> المركب لا </a:t>
            </a:r>
            <a:r>
              <a:rPr lang="ar-SA" sz="2800" dirty="0" err="1" smtClean="0"/>
              <a:t>مايقابل</a:t>
            </a:r>
            <a:r>
              <a:rPr lang="ar-SA" sz="2800" dirty="0" smtClean="0"/>
              <a:t> الجمع.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ar-SA" dirty="0" smtClean="0"/>
              <a:t>	- التصديق:هو إدراك نسبة المفردات بعضها إلى بعض بالنفي أو الإثبات.</a:t>
            </a:r>
          </a:p>
          <a:p>
            <a:pPr>
              <a:buNone/>
            </a:pPr>
            <a:r>
              <a:rPr lang="ar-SA" dirty="0" smtClean="0"/>
              <a:t>	أو هو إدراك نسبة حكمية بين الحقائق نفيا أو إيجابا.</a:t>
            </a:r>
          </a:p>
          <a:p>
            <a:pPr>
              <a:buNone/>
            </a:pPr>
            <a:r>
              <a:rPr lang="ar-SA" dirty="0" smtClean="0"/>
              <a:t>	</a:t>
            </a:r>
            <a:r>
              <a:rPr lang="ar-SA" dirty="0" err="1" smtClean="0"/>
              <a:t>مثل: </a:t>
            </a:r>
            <a:r>
              <a:rPr lang="ar-SA" dirty="0" smtClean="0"/>
              <a:t>” زيد كاتب“ </a:t>
            </a:r>
            <a:r>
              <a:rPr lang="ar-SA" dirty="0" err="1" smtClean="0"/>
              <a:t>و </a:t>
            </a:r>
            <a:r>
              <a:rPr lang="ar-SA" dirty="0" smtClean="0"/>
              <a:t>” زيد ليس </a:t>
            </a:r>
            <a:r>
              <a:rPr lang="ar-SA" dirty="0" err="1" smtClean="0"/>
              <a:t>بكاتب“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	فيمكن أن يتطرق إليه التصديق أو التكذيب لأن فيه نسبة شيء إلى شيء.</a:t>
            </a:r>
          </a:p>
          <a:p>
            <a:pPr>
              <a:buNone/>
            </a:pPr>
            <a:r>
              <a:rPr lang="ar-SA" dirty="0" smtClean="0"/>
              <a:t>سمي تصديقا لأن فيه حكما قد يصدق فيه أو يكذب.</a:t>
            </a:r>
          </a:p>
          <a:p>
            <a:pPr>
              <a:buNone/>
            </a:pPr>
            <a:r>
              <a:rPr lang="ar-SA" dirty="0" smtClean="0"/>
              <a:t>سمي </a:t>
            </a:r>
            <a:r>
              <a:rPr lang="ar-SA" dirty="0" err="1" smtClean="0"/>
              <a:t>بأشرف</a:t>
            </a:r>
            <a:r>
              <a:rPr lang="ar-SA" dirty="0" smtClean="0"/>
              <a:t> لازمي الحكم في </a:t>
            </a:r>
            <a:r>
              <a:rPr lang="ar-SA" dirty="0" err="1" smtClean="0"/>
              <a:t>النسبة </a:t>
            </a:r>
            <a:r>
              <a:rPr lang="ar-SA" dirty="0" smtClean="0"/>
              <a:t>” </a:t>
            </a:r>
            <a:r>
              <a:rPr lang="ar-SA" dirty="0" err="1" smtClean="0"/>
              <a:t>التصديق“.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والتصديق هو ما يسميه </a:t>
            </a:r>
            <a:r>
              <a:rPr lang="ar-SA" dirty="0" err="1" smtClean="0"/>
              <a:t>النحاة </a:t>
            </a:r>
            <a:r>
              <a:rPr lang="ar-SA" dirty="0" smtClean="0"/>
              <a:t>”الجملة </a:t>
            </a:r>
            <a:r>
              <a:rPr lang="ar-SA" dirty="0" err="1" smtClean="0"/>
              <a:t>الخبرية“.</a:t>
            </a:r>
            <a:r>
              <a:rPr lang="ar-SA" dirty="0" smtClean="0"/>
              <a:t> </a:t>
            </a: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وقدم الأول عند الوضع	لأنه مقـــــدم بالطبع</a:t>
            </a:r>
          </a:p>
          <a:p>
            <a:pPr>
              <a:buNone/>
            </a:pPr>
            <a:r>
              <a:rPr lang="ar-SA" dirty="0" smtClean="0"/>
              <a:t>	</a:t>
            </a:r>
          </a:p>
          <a:p>
            <a:pPr>
              <a:buNone/>
            </a:pPr>
            <a:r>
              <a:rPr lang="ar-SA" dirty="0" smtClean="0"/>
              <a:t>	أي أنه عند الكتابة في التصور والتصديق أو عند تعلمها أو </a:t>
            </a:r>
            <a:r>
              <a:rPr lang="ar-SA" dirty="0" err="1" smtClean="0"/>
              <a:t>تعليمها </a:t>
            </a:r>
            <a:r>
              <a:rPr lang="ar-SA" dirty="0" smtClean="0"/>
              <a:t>، فالمراد بالوضع: ما يشمل ذلك، فقدم التصور على التصديق لأنه مقدم عليه طبعا فيقدم وضعا.</a:t>
            </a:r>
          </a:p>
          <a:p>
            <a:pPr>
              <a:buNone/>
            </a:pPr>
            <a:r>
              <a:rPr lang="ar-SA" dirty="0" smtClean="0"/>
              <a:t>	فالتصديق يحتاج إلى تصور مفرداته أولا.</a:t>
            </a:r>
          </a:p>
          <a:p>
            <a:pPr>
              <a:buNone/>
            </a:pPr>
            <a:r>
              <a:rPr lang="ar-SA" dirty="0" smtClean="0"/>
              <a:t>وهذا كما يقال: الحكم على الشيء فرع عن </a:t>
            </a:r>
            <a:r>
              <a:rPr lang="ar-SA" dirty="0" err="1" smtClean="0"/>
              <a:t>تصوره.</a:t>
            </a:r>
            <a:r>
              <a:rPr lang="ar-SA" dirty="0" smtClean="0"/>
              <a:t>  </a:t>
            </a:r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554162"/>
            <a:ext cx="8812088" cy="4525963"/>
          </a:xfrm>
        </p:spPr>
        <p:txBody>
          <a:bodyPr>
            <a:normAutofit/>
          </a:bodyPr>
          <a:lstStyle/>
          <a:p>
            <a:r>
              <a:rPr lang="ar-SA" sz="2800" dirty="0" smtClean="0"/>
              <a:t>والنظري </a:t>
            </a:r>
            <a:r>
              <a:rPr lang="ar-SA" sz="2800" dirty="0" err="1" smtClean="0"/>
              <a:t>مااحتاج</a:t>
            </a:r>
            <a:r>
              <a:rPr lang="ar-SA" sz="2800" dirty="0" smtClean="0"/>
              <a:t> للتأمل	وعكسه هو الضروري الجلي</a:t>
            </a:r>
          </a:p>
          <a:p>
            <a:pPr algn="ctr">
              <a:buNone/>
            </a:pPr>
            <a:r>
              <a:rPr lang="ar-SA" sz="2800" dirty="0" smtClean="0"/>
              <a:t>	</a:t>
            </a:r>
          </a:p>
          <a:p>
            <a:pPr algn="ctr">
              <a:buNone/>
            </a:pPr>
            <a:r>
              <a:rPr lang="ar-SA" dirty="0" smtClean="0"/>
              <a:t>العلم</a:t>
            </a:r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r>
              <a:rPr lang="ar-SA" dirty="0" smtClean="0"/>
              <a:t>التصورات	التصديقات</a:t>
            </a:r>
          </a:p>
          <a:p>
            <a:pPr algn="ctr">
              <a:buNone/>
            </a:pPr>
            <a:endParaRPr lang="ar-SA" dirty="0" smtClean="0"/>
          </a:p>
          <a:p>
            <a:pPr algn="ctr">
              <a:buNone/>
            </a:pPr>
            <a:r>
              <a:rPr lang="ar-SA" dirty="0" smtClean="0"/>
              <a:t>ضروري	نظري		ضروري	نظري</a:t>
            </a:r>
            <a:endParaRPr lang="ar-SA" dirty="0"/>
          </a:p>
        </p:txBody>
      </p:sp>
      <p:grpSp>
        <p:nvGrpSpPr>
          <p:cNvPr id="10" name="مجموعة 9"/>
          <p:cNvGrpSpPr/>
          <p:nvPr/>
        </p:nvGrpSpPr>
        <p:grpSpPr>
          <a:xfrm>
            <a:off x="2195736" y="3212976"/>
            <a:ext cx="5040560" cy="1656184"/>
            <a:chOff x="2123728" y="2564904"/>
            <a:chExt cx="5040560" cy="1656184"/>
          </a:xfrm>
        </p:grpSpPr>
        <p:cxnSp>
          <p:nvCxnSpPr>
            <p:cNvPr id="5" name="رابط كسهم مستقيم 4"/>
            <p:cNvCxnSpPr/>
            <p:nvPr/>
          </p:nvCxnSpPr>
          <p:spPr>
            <a:xfrm>
              <a:off x="5868144" y="3645024"/>
              <a:ext cx="1296144" cy="57606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كسهم مستقيم 6"/>
            <p:cNvCxnSpPr/>
            <p:nvPr/>
          </p:nvCxnSpPr>
          <p:spPr>
            <a:xfrm flipH="1">
              <a:off x="5652120" y="3645024"/>
              <a:ext cx="216024" cy="50405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كسهم مستقيم 8"/>
            <p:cNvCxnSpPr/>
            <p:nvPr/>
          </p:nvCxnSpPr>
          <p:spPr>
            <a:xfrm>
              <a:off x="3347864" y="3717032"/>
              <a:ext cx="216024" cy="50405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كسهم مستقيم 10"/>
            <p:cNvCxnSpPr/>
            <p:nvPr/>
          </p:nvCxnSpPr>
          <p:spPr>
            <a:xfrm flipH="1">
              <a:off x="2123728" y="3717032"/>
              <a:ext cx="1224136" cy="50405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كسهم مستقيم 12"/>
            <p:cNvCxnSpPr/>
            <p:nvPr/>
          </p:nvCxnSpPr>
          <p:spPr>
            <a:xfrm>
              <a:off x="4499992" y="2564904"/>
              <a:ext cx="792088" cy="57606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كسهم مستقيم 14"/>
            <p:cNvCxnSpPr/>
            <p:nvPr/>
          </p:nvCxnSpPr>
          <p:spPr>
            <a:xfrm flipH="1">
              <a:off x="3851920" y="2564904"/>
              <a:ext cx="648072" cy="57606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85000" lnSpcReduction="10000"/>
          </a:bodyPr>
          <a:lstStyle/>
          <a:p>
            <a:r>
              <a:rPr lang="ar-SA" b="1" dirty="0" smtClean="0"/>
              <a:t>الضروري هو</a:t>
            </a:r>
            <a:r>
              <a:rPr lang="en-US" b="1" dirty="0" smtClean="0"/>
              <a:t> :</a:t>
            </a:r>
            <a:r>
              <a:rPr lang="en-US" dirty="0" smtClean="0"/>
              <a:t> </a:t>
            </a:r>
            <a:r>
              <a:rPr lang="ar-SA" dirty="0" smtClean="0"/>
              <a:t>مالا يحتاج </a:t>
            </a:r>
            <a:r>
              <a:rPr lang="ar-SA" dirty="0" err="1" smtClean="0"/>
              <a:t>إداركه</a:t>
            </a:r>
            <a:r>
              <a:rPr lang="ar-SA" dirty="0" smtClean="0"/>
              <a:t> إلى </a:t>
            </a:r>
            <a:r>
              <a:rPr lang="ar-SA" dirty="0" err="1" smtClean="0"/>
              <a:t>تأمل .</a:t>
            </a:r>
            <a:r>
              <a:rPr lang="ar-SA" dirty="0" smtClean="0"/>
              <a:t> </a:t>
            </a:r>
            <a:endParaRPr lang="en-US" dirty="0" smtClean="0"/>
          </a:p>
          <a:p>
            <a:r>
              <a:rPr lang="ar-SA" b="1" dirty="0" smtClean="0"/>
              <a:t>النظري هو</a:t>
            </a:r>
            <a:r>
              <a:rPr lang="en-US" b="1" dirty="0" smtClean="0"/>
              <a:t> :</a:t>
            </a:r>
            <a:r>
              <a:rPr lang="en-US" dirty="0" smtClean="0"/>
              <a:t> </a:t>
            </a:r>
            <a:r>
              <a:rPr lang="ar-SA" dirty="0" smtClean="0"/>
              <a:t>ما يحتاج </a:t>
            </a:r>
            <a:r>
              <a:rPr lang="ar-SA" dirty="0" err="1" smtClean="0"/>
              <a:t>إداركه</a:t>
            </a:r>
            <a:r>
              <a:rPr lang="ar-SA" dirty="0" smtClean="0"/>
              <a:t> إلى </a:t>
            </a:r>
            <a:r>
              <a:rPr lang="ar-SA" dirty="0" err="1" smtClean="0"/>
              <a:t>تأمل .</a:t>
            </a:r>
            <a:r>
              <a:rPr lang="ar-SA" dirty="0" smtClean="0"/>
              <a:t> </a:t>
            </a:r>
            <a:endParaRPr lang="en-US" sz="900" dirty="0" smtClean="0"/>
          </a:p>
          <a:p>
            <a:pPr>
              <a:buNone/>
            </a:pPr>
            <a:r>
              <a:rPr lang="en-US" sz="900" b="1" dirty="0" smtClean="0"/>
              <a:t>	</a:t>
            </a:r>
            <a:endParaRPr lang="ar-SA" sz="900" b="1" dirty="0" smtClean="0"/>
          </a:p>
          <a:p>
            <a:pPr algn="ctr">
              <a:buNone/>
            </a:pPr>
            <a:r>
              <a:rPr lang="ar-SA" sz="3300" dirty="0" smtClean="0"/>
              <a:t>إذا اتضح لك ذلك فالأقسام الأربعة للعلم هي</a:t>
            </a:r>
            <a:r>
              <a:rPr lang="en-US" sz="3300" dirty="0" smtClean="0"/>
              <a:t> :</a:t>
            </a:r>
          </a:p>
          <a:p>
            <a:pPr>
              <a:buNone/>
            </a:pPr>
            <a:r>
              <a:rPr lang="en-US" dirty="0" smtClean="0"/>
              <a:t>	- </a:t>
            </a:r>
            <a:r>
              <a:rPr lang="ar-SA" b="1" dirty="0" smtClean="0"/>
              <a:t>تصور ضروري:</a:t>
            </a:r>
            <a:endParaRPr lang="en-US" b="1" dirty="0" smtClean="0"/>
          </a:p>
          <a:p>
            <a:pPr algn="ctr">
              <a:buNone/>
            </a:pPr>
            <a:r>
              <a:rPr lang="en-US" dirty="0" smtClean="0"/>
              <a:t> </a:t>
            </a:r>
            <a:r>
              <a:rPr lang="ar-SA" dirty="0" smtClean="0"/>
              <a:t>مثل </a:t>
            </a:r>
            <a:r>
              <a:rPr lang="ar-SA" dirty="0" err="1" smtClean="0"/>
              <a:t>إدارك</a:t>
            </a:r>
            <a:r>
              <a:rPr lang="ar-SA" dirty="0" smtClean="0"/>
              <a:t> </a:t>
            </a:r>
            <a:r>
              <a:rPr lang="ar-SA" dirty="0" err="1" smtClean="0"/>
              <a:t>معنى "الغضب  </a:t>
            </a:r>
            <a:r>
              <a:rPr lang="ar-SA" dirty="0" smtClean="0"/>
              <a:t>– </a:t>
            </a:r>
            <a:r>
              <a:rPr lang="ar-SA" dirty="0" err="1" smtClean="0"/>
              <a:t>النصف </a:t>
            </a:r>
            <a:r>
              <a:rPr lang="ar-SA" dirty="0" smtClean="0"/>
              <a:t>– التفاح</a:t>
            </a:r>
            <a:r>
              <a:rPr lang="en-US" dirty="0" smtClean="0"/>
              <a:t> “</a:t>
            </a:r>
          </a:p>
          <a:p>
            <a:pPr>
              <a:buNone/>
            </a:pPr>
            <a:r>
              <a:rPr lang="en-US" dirty="0" smtClean="0"/>
              <a:t> 	- </a:t>
            </a:r>
            <a:r>
              <a:rPr lang="ar-SA" b="1" dirty="0" smtClean="0"/>
              <a:t>تصور </a:t>
            </a:r>
            <a:r>
              <a:rPr lang="ar-SA" b="1" dirty="0" err="1" smtClean="0"/>
              <a:t>نظري:</a:t>
            </a:r>
            <a:endParaRPr lang="ar-SA" b="1" dirty="0" smtClean="0"/>
          </a:p>
          <a:p>
            <a:pPr algn="ctr">
              <a:buNone/>
            </a:pPr>
            <a:r>
              <a:rPr lang="en-US" b="1" dirty="0" smtClean="0"/>
              <a:t> </a:t>
            </a:r>
            <a:r>
              <a:rPr lang="ar-SA" dirty="0" smtClean="0"/>
              <a:t>مثل </a:t>
            </a:r>
            <a:r>
              <a:rPr lang="ar-SA" dirty="0" err="1" smtClean="0"/>
              <a:t>إدارك</a:t>
            </a:r>
            <a:r>
              <a:rPr lang="ar-SA" dirty="0" smtClean="0"/>
              <a:t> </a:t>
            </a:r>
            <a:r>
              <a:rPr lang="ar-SA" dirty="0" err="1" smtClean="0"/>
              <a:t>معنى : </a:t>
            </a:r>
            <a:r>
              <a:rPr lang="ar-SA" dirty="0" smtClean="0"/>
              <a:t>" </a:t>
            </a:r>
            <a:r>
              <a:rPr lang="ar-SA" dirty="0" err="1" smtClean="0"/>
              <a:t>الروح </a:t>
            </a:r>
            <a:r>
              <a:rPr lang="ar-SA" dirty="0" smtClean="0"/>
              <a:t>– العقل–الالكترون</a:t>
            </a:r>
            <a:r>
              <a:rPr lang="en-US" dirty="0" smtClean="0"/>
              <a:t>“</a:t>
            </a:r>
          </a:p>
          <a:p>
            <a:pPr>
              <a:buNone/>
            </a:pPr>
            <a:r>
              <a:rPr lang="en-US" dirty="0" smtClean="0"/>
              <a:t>	-  </a:t>
            </a:r>
            <a:r>
              <a:rPr lang="ar-SA" b="1" dirty="0" smtClean="0"/>
              <a:t>تصديق ضروري</a:t>
            </a:r>
            <a:r>
              <a:rPr lang="en-US" b="1" dirty="0" smtClean="0"/>
              <a:t> :</a:t>
            </a:r>
            <a:r>
              <a:rPr lang="en-US" dirty="0" smtClean="0"/>
              <a:t> </a:t>
            </a:r>
            <a:r>
              <a:rPr lang="ar-SA" dirty="0" smtClean="0"/>
              <a:t>مثل </a:t>
            </a:r>
            <a:r>
              <a:rPr lang="ar-SA" dirty="0" err="1" smtClean="0"/>
              <a:t>إدارك</a:t>
            </a:r>
            <a:r>
              <a:rPr lang="ar-SA" dirty="0" smtClean="0"/>
              <a:t> وقوع النسبة في </a:t>
            </a:r>
            <a:r>
              <a:rPr lang="ar-SA" dirty="0" err="1" smtClean="0"/>
              <a:t>قولنا:</a:t>
            </a:r>
            <a:endParaRPr lang="ar-SA" dirty="0" smtClean="0"/>
          </a:p>
          <a:p>
            <a:pPr algn="ctr">
              <a:buNone/>
            </a:pPr>
            <a:r>
              <a:rPr lang="ar-SA" dirty="0" smtClean="0"/>
              <a:t>”الواحد نصف </a:t>
            </a:r>
            <a:r>
              <a:rPr lang="ar-SA" dirty="0" err="1" smtClean="0"/>
              <a:t>الاثنين </a:t>
            </a:r>
            <a:r>
              <a:rPr lang="ar-SA" dirty="0" smtClean="0"/>
              <a:t>– الكل أكبر من الجزء“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 	-</a:t>
            </a:r>
            <a:r>
              <a:rPr lang="ar-SA" b="1" dirty="0" smtClean="0"/>
              <a:t>تصديق نظري</a:t>
            </a:r>
            <a:r>
              <a:rPr lang="en-US" b="1" dirty="0" smtClean="0"/>
              <a:t> :</a:t>
            </a:r>
            <a:r>
              <a:rPr lang="en-US" dirty="0" smtClean="0"/>
              <a:t> </a:t>
            </a:r>
            <a:r>
              <a:rPr lang="ar-SA" dirty="0" smtClean="0"/>
              <a:t>مثل </a:t>
            </a:r>
            <a:r>
              <a:rPr lang="ar-SA" dirty="0" err="1" smtClean="0"/>
              <a:t>إدارك</a:t>
            </a:r>
            <a:r>
              <a:rPr lang="ar-SA" dirty="0" smtClean="0"/>
              <a:t> وقوع النسبة في </a:t>
            </a:r>
            <a:r>
              <a:rPr lang="ar-SA" dirty="0" err="1" smtClean="0"/>
              <a:t>قولنا :</a:t>
            </a:r>
            <a:endParaRPr lang="ar-SA" dirty="0" smtClean="0"/>
          </a:p>
          <a:p>
            <a:pPr algn="ctr">
              <a:buNone/>
            </a:pPr>
            <a:r>
              <a:rPr lang="ar-SA" dirty="0" smtClean="0"/>
              <a:t>”الواحد نصف سدس </a:t>
            </a:r>
            <a:r>
              <a:rPr lang="ar-SA" dirty="0" err="1" smtClean="0"/>
              <a:t>الاثنى</a:t>
            </a:r>
            <a:r>
              <a:rPr lang="ar-SA" dirty="0" smtClean="0"/>
              <a:t> </a:t>
            </a:r>
            <a:r>
              <a:rPr lang="ar-SA" dirty="0" err="1" smtClean="0"/>
              <a:t>عشر </a:t>
            </a:r>
            <a:r>
              <a:rPr lang="ar-SA" dirty="0" smtClean="0"/>
              <a:t>– المعدن يتمدد بالحرارة“</a:t>
            </a:r>
            <a:r>
              <a:rPr lang="en-US" dirty="0" smtClean="0"/>
              <a:t> 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554162"/>
            <a:ext cx="8991600" cy="511519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ar-SA" sz="2800" dirty="0" smtClean="0"/>
              <a:t>وما </a:t>
            </a:r>
            <a:r>
              <a:rPr lang="ar-SA" sz="2800" dirty="0" err="1" smtClean="0"/>
              <a:t>به</a:t>
            </a:r>
            <a:r>
              <a:rPr lang="ar-SA" sz="2800" dirty="0" smtClean="0"/>
              <a:t> إلى تصـور وُصـل		يدعى بقول شارح فلتبتهل</a:t>
            </a:r>
          </a:p>
          <a:p>
            <a:pPr>
              <a:buNone/>
            </a:pPr>
            <a:r>
              <a:rPr lang="ar-SA" sz="2800" dirty="0" smtClean="0"/>
              <a:t>وما لتصـديق </a:t>
            </a:r>
            <a:r>
              <a:rPr lang="ar-SA" sz="2800" dirty="0" err="1" smtClean="0"/>
              <a:t>به</a:t>
            </a:r>
            <a:r>
              <a:rPr lang="ar-SA" sz="2800" dirty="0" smtClean="0"/>
              <a:t> توصـلا		بحجــة يعــرف عنـد </a:t>
            </a:r>
            <a:r>
              <a:rPr lang="ar-SA" sz="2800" dirty="0" err="1" smtClean="0"/>
              <a:t>العقـلا</a:t>
            </a:r>
            <a:endParaRPr lang="ar-SA" sz="2800" dirty="0" smtClean="0"/>
          </a:p>
          <a:p>
            <a:pPr lvl="0">
              <a:buNone/>
            </a:pPr>
            <a:r>
              <a:rPr lang="ar-SA" sz="2800" dirty="0" smtClean="0"/>
              <a:t>	</a:t>
            </a:r>
          </a:p>
          <a:p>
            <a:pPr lvl="0" algn="ctr">
              <a:buNone/>
            </a:pPr>
            <a:r>
              <a:rPr lang="ar-SA" sz="3500" dirty="0" smtClean="0"/>
              <a:t>	</a:t>
            </a:r>
            <a:r>
              <a:rPr lang="ar-SA" sz="3000" dirty="0" smtClean="0"/>
              <a:t>اللفظ الموصل إلى التصور يسمى عند </a:t>
            </a:r>
            <a:r>
              <a:rPr lang="ar-SA" sz="3000" dirty="0" err="1" smtClean="0"/>
              <a:t>المناطقة</a:t>
            </a:r>
            <a:r>
              <a:rPr lang="ar-SA" sz="3000" dirty="0" smtClean="0"/>
              <a:t> </a:t>
            </a:r>
            <a:r>
              <a:rPr lang="ar-SA" sz="3000" dirty="0" err="1" smtClean="0"/>
              <a:t>:</a:t>
            </a:r>
            <a:endParaRPr lang="ar-SA" sz="3000" dirty="0" smtClean="0"/>
          </a:p>
          <a:p>
            <a:pPr lvl="0" algn="ctr">
              <a:buNone/>
            </a:pPr>
            <a:r>
              <a:rPr lang="ar-SA" sz="2800" dirty="0" smtClean="0"/>
              <a:t>" </a:t>
            </a:r>
            <a:r>
              <a:rPr lang="ar-SA" sz="2800" b="1" dirty="0" smtClean="0"/>
              <a:t>القول </a:t>
            </a:r>
            <a:r>
              <a:rPr lang="ar-SA" sz="2800" b="1" dirty="0" err="1" smtClean="0"/>
              <a:t>الشارح </a:t>
            </a:r>
            <a:r>
              <a:rPr lang="ar-SA" sz="2800" b="1" dirty="0" smtClean="0"/>
              <a:t>– أو </a:t>
            </a:r>
            <a:r>
              <a:rPr lang="ar-SA" sz="2800" b="1" dirty="0" err="1" smtClean="0"/>
              <a:t>المعرِّف </a:t>
            </a:r>
            <a:r>
              <a:rPr lang="ar-SA" sz="2800" b="1" dirty="0" smtClean="0"/>
              <a:t>– </a:t>
            </a:r>
            <a:r>
              <a:rPr lang="ar-SA" sz="2800" b="1" dirty="0" err="1" smtClean="0"/>
              <a:t>التعريف</a:t>
            </a:r>
            <a:r>
              <a:rPr lang="ar-SA" sz="2800" dirty="0" err="1" smtClean="0"/>
              <a:t> "</a:t>
            </a:r>
            <a:r>
              <a:rPr lang="ar-SA" sz="2800" dirty="0" smtClean="0"/>
              <a:t> </a:t>
            </a:r>
          </a:p>
          <a:p>
            <a:pPr lvl="0">
              <a:buNone/>
            </a:pPr>
            <a:r>
              <a:rPr lang="ar-SA" sz="2800" dirty="0" smtClean="0"/>
              <a:t> </a:t>
            </a:r>
            <a:r>
              <a:rPr lang="ar-SA" sz="2800" dirty="0" err="1" smtClean="0"/>
              <a:t>مثل:</a:t>
            </a:r>
            <a:r>
              <a:rPr lang="ar-SA" sz="2800" dirty="0" smtClean="0"/>
              <a:t>(الحيوان الناطق) فهو لفظ موصل إلى تصور حقيقة </a:t>
            </a:r>
            <a:r>
              <a:rPr lang="ar-SA" sz="2800" dirty="0" err="1" smtClean="0"/>
              <a:t>الإنسان.</a:t>
            </a:r>
            <a:r>
              <a:rPr lang="ar-SA" sz="2800" dirty="0" smtClean="0"/>
              <a:t> </a:t>
            </a:r>
          </a:p>
          <a:p>
            <a:pPr lvl="0">
              <a:buNone/>
            </a:pPr>
            <a:r>
              <a:rPr lang="ar-SA" sz="2800" dirty="0" smtClean="0"/>
              <a:t>	</a:t>
            </a:r>
          </a:p>
          <a:p>
            <a:pPr lvl="0" algn="ctr">
              <a:buNone/>
            </a:pPr>
            <a:r>
              <a:rPr lang="ar-SA" sz="3000" dirty="0" smtClean="0"/>
              <a:t>	واللفظ الموصل إلى التصديق يسمى </a:t>
            </a:r>
            <a:r>
              <a:rPr lang="ar-SA" sz="3000" dirty="0" err="1" smtClean="0"/>
              <a:t>عندهم:</a:t>
            </a:r>
            <a:endParaRPr lang="ar-SA" sz="3000" dirty="0" smtClean="0"/>
          </a:p>
          <a:p>
            <a:pPr lvl="0" algn="ctr">
              <a:buNone/>
            </a:pPr>
            <a:r>
              <a:rPr lang="ar-SA" sz="2800" dirty="0" smtClean="0"/>
              <a:t> " </a:t>
            </a:r>
            <a:r>
              <a:rPr lang="ar-SA" sz="2800" b="1" dirty="0" err="1" smtClean="0"/>
              <a:t>الحجة </a:t>
            </a:r>
            <a:r>
              <a:rPr lang="ar-SA" sz="2800" b="1" dirty="0" smtClean="0"/>
              <a:t>– </a:t>
            </a:r>
            <a:r>
              <a:rPr lang="ar-SA" sz="2800" b="1" dirty="0" err="1" smtClean="0"/>
              <a:t>القياس </a:t>
            </a:r>
            <a:r>
              <a:rPr lang="ar-SA" sz="2800" dirty="0" err="1" smtClean="0"/>
              <a:t>"</a:t>
            </a:r>
            <a:r>
              <a:rPr lang="ar-SA" sz="2800" dirty="0" smtClean="0"/>
              <a:t> </a:t>
            </a:r>
          </a:p>
          <a:p>
            <a:pPr lvl="0" algn="ctr">
              <a:buNone/>
            </a:pPr>
            <a:r>
              <a:rPr lang="ar-SA" sz="2800" dirty="0" smtClean="0"/>
              <a:t>مثل </a:t>
            </a:r>
            <a:r>
              <a:rPr lang="ar-SA" sz="2800" dirty="0" err="1" smtClean="0"/>
              <a:t>قولنا : </a:t>
            </a:r>
            <a:r>
              <a:rPr lang="ar-SA" sz="2800" dirty="0" smtClean="0"/>
              <a:t>( العالم </a:t>
            </a:r>
            <a:r>
              <a:rPr lang="ar-SA" sz="2800" dirty="0" err="1" smtClean="0"/>
              <a:t>متغير </a:t>
            </a:r>
            <a:r>
              <a:rPr lang="ar-SA" sz="2800" dirty="0" smtClean="0"/>
              <a:t>, وكل متغير </a:t>
            </a:r>
            <a:r>
              <a:rPr lang="ar-SA" sz="2800" dirty="0" err="1" smtClean="0"/>
              <a:t>حادث </a:t>
            </a:r>
            <a:r>
              <a:rPr lang="ar-SA" sz="2800" dirty="0" smtClean="0"/>
              <a:t>)فإنه يوصل إلى التصديق </a:t>
            </a:r>
            <a:r>
              <a:rPr lang="ar-SA" sz="2800" dirty="0" err="1" smtClean="0"/>
              <a:t>بأن </a:t>
            </a:r>
            <a:r>
              <a:rPr lang="ar-SA" sz="2800" dirty="0" smtClean="0"/>
              <a:t>" العالم حادث</a:t>
            </a:r>
            <a:r>
              <a:rPr lang="en-US" sz="2800" dirty="0" smtClean="0"/>
              <a:t>"</a:t>
            </a:r>
          </a:p>
          <a:p>
            <a:pPr>
              <a:buNone/>
            </a:pPr>
            <a:endParaRPr lang="ar-SA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القسم الأول: التصورات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SA" sz="2800" dirty="0" smtClean="0"/>
              <a:t>دلالة </a:t>
            </a:r>
            <a:r>
              <a:rPr lang="ar-SA" sz="2800" dirty="0" err="1" smtClean="0"/>
              <a:t>اللفظ:</a:t>
            </a:r>
            <a:endParaRPr lang="ar-SA" sz="2800" dirty="0" smtClean="0"/>
          </a:p>
          <a:p>
            <a:pPr>
              <a:buNone/>
            </a:pPr>
            <a:r>
              <a:rPr lang="ar-SA" sz="2800" dirty="0" smtClean="0"/>
              <a:t>	</a:t>
            </a:r>
            <a:r>
              <a:rPr lang="ar-SA" dirty="0" smtClean="0"/>
              <a:t>الدلالة </a:t>
            </a:r>
            <a:r>
              <a:rPr lang="ar-SA" dirty="0" err="1" smtClean="0"/>
              <a:t>هي </a:t>
            </a:r>
            <a:r>
              <a:rPr lang="ar-SA" dirty="0" smtClean="0"/>
              <a:t>: فهم أمر من أمر</a:t>
            </a:r>
            <a:r>
              <a:rPr lang="en-US" dirty="0" smtClean="0"/>
              <a:t> .</a:t>
            </a:r>
          </a:p>
          <a:p>
            <a:pPr>
              <a:buNone/>
            </a:pPr>
            <a:r>
              <a:rPr lang="ar-SA" dirty="0" smtClean="0"/>
              <a:t>مثل فهم الحيوان المفترس المعروف </a:t>
            </a:r>
            <a:r>
              <a:rPr lang="ar-SA" dirty="0" err="1" smtClean="0"/>
              <a:t>من </a:t>
            </a:r>
            <a:r>
              <a:rPr lang="ar-SA" dirty="0" smtClean="0"/>
              <a:t>" </a:t>
            </a:r>
            <a:r>
              <a:rPr lang="ar-SA" dirty="0" err="1" smtClean="0"/>
              <a:t>الأسد "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وفهم الذكر البالغ </a:t>
            </a:r>
            <a:r>
              <a:rPr lang="ar-SA" dirty="0" err="1" smtClean="0"/>
              <a:t>من ”الرجل“</a:t>
            </a:r>
            <a:r>
              <a:rPr lang="ar-SA" dirty="0" smtClean="0"/>
              <a:t> </a:t>
            </a:r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r>
              <a:rPr lang="ar-SA" dirty="0" smtClean="0"/>
              <a:t>	</a:t>
            </a:r>
            <a:r>
              <a:rPr lang="ar-SA" dirty="0" err="1" smtClean="0"/>
              <a:t>فالمراد </a:t>
            </a:r>
            <a:r>
              <a:rPr lang="ar-SA" dirty="0" smtClean="0"/>
              <a:t>" </a:t>
            </a:r>
            <a:r>
              <a:rPr lang="ar-SA" dirty="0" err="1" smtClean="0"/>
              <a:t>بأمر </a:t>
            </a:r>
            <a:r>
              <a:rPr lang="ar-SA" dirty="0" smtClean="0"/>
              <a:t>" الأولى في التعريف </a:t>
            </a:r>
            <a:r>
              <a:rPr lang="ar-SA" dirty="0" err="1" smtClean="0"/>
              <a:t>المدلول </a:t>
            </a:r>
            <a:r>
              <a:rPr lang="ar-SA" dirty="0" smtClean="0"/>
              <a:t>" الحيوان </a:t>
            </a:r>
            <a:r>
              <a:rPr lang="ar-SA" dirty="0" err="1" smtClean="0"/>
              <a:t>المفترس </a:t>
            </a:r>
            <a:r>
              <a:rPr lang="ar-SA" dirty="0" smtClean="0"/>
              <a:t>,والذكر البالغ</a:t>
            </a:r>
          </a:p>
          <a:p>
            <a:pPr>
              <a:buNone/>
            </a:pPr>
            <a:r>
              <a:rPr lang="ar-SA" dirty="0" smtClean="0"/>
              <a:t> </a:t>
            </a:r>
            <a:r>
              <a:rPr lang="ar-SA" dirty="0" err="1" smtClean="0"/>
              <a:t>و"أمر </a:t>
            </a:r>
            <a:r>
              <a:rPr lang="ar-SA" dirty="0" smtClean="0"/>
              <a:t>" الثانية هي </a:t>
            </a:r>
            <a:r>
              <a:rPr lang="ar-SA" dirty="0" err="1" smtClean="0"/>
              <a:t>الدال </a:t>
            </a:r>
            <a:r>
              <a:rPr lang="ar-SA" dirty="0" smtClean="0"/>
              <a:t>" الأسد</a:t>
            </a:r>
            <a:r>
              <a:rPr lang="en-US" dirty="0" smtClean="0"/>
              <a:t>”</a:t>
            </a:r>
            <a:r>
              <a:rPr lang="ar-SA" dirty="0" smtClean="0"/>
              <a:t> و“ الرجل“</a:t>
            </a:r>
            <a:endParaRPr lang="en-US" dirty="0" smtClean="0"/>
          </a:p>
          <a:p>
            <a:pPr>
              <a:buNone/>
            </a:pPr>
            <a:endParaRPr lang="ar-SA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SA" sz="2800" dirty="0" smtClean="0"/>
              <a:t>دلالة اللفظ على ما وافقه		يدعونها دلالــة المطابقــة</a:t>
            </a:r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r>
              <a:rPr lang="ar-SA" dirty="0" smtClean="0"/>
              <a:t>	تنقسم دلالة اللفظ عند </a:t>
            </a:r>
            <a:r>
              <a:rPr lang="ar-SA" dirty="0" err="1" smtClean="0"/>
              <a:t>المناطقةإلى</a:t>
            </a:r>
            <a:r>
              <a:rPr lang="ar-SA" dirty="0" smtClean="0"/>
              <a:t> ثلاثة أقسام</a:t>
            </a:r>
            <a:r>
              <a:rPr lang="en-US" dirty="0" smtClean="0"/>
              <a:t>:</a:t>
            </a:r>
          </a:p>
          <a:p>
            <a:pPr lvl="0"/>
            <a:r>
              <a:rPr lang="ar-SA" b="1" dirty="0" smtClean="0"/>
              <a:t>دلالة المطابقة</a:t>
            </a:r>
            <a:r>
              <a:rPr lang="en-US" b="1" dirty="0" smtClean="0"/>
              <a:t> :</a:t>
            </a:r>
            <a:r>
              <a:rPr lang="en-US" dirty="0" smtClean="0"/>
              <a:t> </a:t>
            </a:r>
            <a:r>
              <a:rPr lang="ar-SA" dirty="0" smtClean="0"/>
              <a:t>وهي دلالة اللفظ على تمام معناه الموضوع </a:t>
            </a:r>
            <a:r>
              <a:rPr lang="ar-SA" dirty="0" err="1" smtClean="0"/>
              <a:t>له .</a:t>
            </a:r>
            <a:endParaRPr lang="ar-SA" dirty="0" smtClean="0"/>
          </a:p>
          <a:p>
            <a:pPr lvl="0">
              <a:buNone/>
            </a:pPr>
            <a:r>
              <a:rPr lang="ar-SA" dirty="0" smtClean="0"/>
              <a:t>	مثل </a:t>
            </a:r>
            <a:r>
              <a:rPr lang="ar-SA" dirty="0" err="1" smtClean="0"/>
              <a:t>دلالة </a:t>
            </a:r>
            <a:r>
              <a:rPr lang="ar-SA" dirty="0" smtClean="0"/>
              <a:t>" </a:t>
            </a:r>
            <a:r>
              <a:rPr lang="ar-SA" dirty="0" err="1" smtClean="0"/>
              <a:t>مكة </a:t>
            </a:r>
            <a:r>
              <a:rPr lang="ar-SA" dirty="0" smtClean="0"/>
              <a:t>"على المدينة المعروفة,  فوضع </a:t>
            </a:r>
            <a:r>
              <a:rPr lang="ar-SA" dirty="0" err="1" smtClean="0"/>
              <a:t>لفظ </a:t>
            </a:r>
            <a:r>
              <a:rPr lang="ar-SA" dirty="0" smtClean="0"/>
              <a:t>" </a:t>
            </a:r>
            <a:r>
              <a:rPr lang="ar-SA" dirty="0" err="1" smtClean="0"/>
              <a:t>مكة </a:t>
            </a:r>
            <a:r>
              <a:rPr lang="ar-SA" dirty="0" smtClean="0"/>
              <a:t>" ليدل على كامل </a:t>
            </a:r>
            <a:r>
              <a:rPr lang="ar-SA" dirty="0" err="1" smtClean="0"/>
              <a:t>معناه </a:t>
            </a:r>
            <a:r>
              <a:rPr lang="ar-SA" dirty="0" smtClean="0"/>
              <a:t>،وهو مجموع  المدينة بكل </a:t>
            </a:r>
            <a:r>
              <a:rPr lang="ar-SA" dirty="0" err="1" smtClean="0"/>
              <a:t>مافيها.</a:t>
            </a: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حلة">
  <a:themeElements>
    <a:clrScheme name="رحلة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رحلة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رحلة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2910</TotalTime>
  <Words>59</Words>
  <Application>Microsoft Office PowerPoint</Application>
  <PresentationFormat>عرض على الشاشة (3:4)‏</PresentationFormat>
  <Paragraphs>101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8" baseType="lpstr">
      <vt:lpstr>Franklin Gothic Book</vt:lpstr>
      <vt:lpstr>Franklin Gothic Medium</vt:lpstr>
      <vt:lpstr>Tahoma</vt:lpstr>
      <vt:lpstr>Wingdings 2</vt:lpstr>
      <vt:lpstr>رحلة</vt:lpstr>
      <vt:lpstr>أنواع العلم الحادث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القسم الأول: التصورات</vt:lpstr>
      <vt:lpstr>عرض تقديمي في PowerPoint</vt:lpstr>
      <vt:lpstr>عرض تقديمي في PowerPoint</vt:lpstr>
      <vt:lpstr>مباحث الألفاظ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DELL</dc:creator>
  <cp:lastModifiedBy>DEEL</cp:lastModifiedBy>
  <cp:revision>226</cp:revision>
  <dcterms:created xsi:type="dcterms:W3CDTF">2013-02-11T14:11:51Z</dcterms:created>
  <dcterms:modified xsi:type="dcterms:W3CDTF">2013-12-30T13:15:17Z</dcterms:modified>
</cp:coreProperties>
</file>